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1" r:id="rId3"/>
    <p:sldId id="257" r:id="rId4"/>
    <p:sldId id="279" r:id="rId5"/>
    <p:sldId id="281" r:id="rId6"/>
    <p:sldId id="280" r:id="rId7"/>
    <p:sldId id="275" r:id="rId8"/>
    <p:sldId id="282" r:id="rId9"/>
    <p:sldId id="276" r:id="rId10"/>
    <p:sldId id="289" r:id="rId11"/>
    <p:sldId id="283" r:id="rId12"/>
    <p:sldId id="272" r:id="rId13"/>
    <p:sldId id="274" r:id="rId14"/>
    <p:sldId id="286" r:id="rId15"/>
    <p:sldId id="258" r:id="rId16"/>
    <p:sldId id="293" r:id="rId17"/>
    <p:sldId id="292" r:id="rId18"/>
    <p:sldId id="298" r:id="rId19"/>
    <p:sldId id="295" r:id="rId20"/>
    <p:sldId id="297" r:id="rId21"/>
    <p:sldId id="299" r:id="rId22"/>
    <p:sldId id="300" r:id="rId23"/>
    <p:sldId id="290" r:id="rId24"/>
    <p:sldId id="302" r:id="rId25"/>
    <p:sldId id="303" r:id="rId26"/>
    <p:sldId id="291" r:id="rId27"/>
    <p:sldId id="301" r:id="rId28"/>
    <p:sldId id="306" r:id="rId29"/>
    <p:sldId id="304" r:id="rId30"/>
    <p:sldId id="307" r:id="rId31"/>
    <p:sldId id="260" r:id="rId32"/>
    <p:sldId id="261" r:id="rId33"/>
    <p:sldId id="27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0"/>
    <p:restoredTop sz="96327"/>
  </p:normalViewPr>
  <p:slideViewPr>
    <p:cSldViewPr snapToGrid="0" snapToObjects="1">
      <p:cViewPr varScale="1">
        <p:scale>
          <a:sx n="101" d="100"/>
          <a:sy n="101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FA54-4659-F54E-AB8F-1433C4C0B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94B7A8-3C68-0549-B439-A4919C8EB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833DE-D108-3C4A-859F-11CAACAA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4CF6D-AD95-7842-A1A8-EAE98CB28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01BB8-ABC4-5346-95DF-E183F980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5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74785-DAF3-9847-8712-1A5ADA3F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DA0B76-A1D5-C94E-ACC7-4A7A62D86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EBE2-F11F-F441-99DE-162C20401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042DC-288C-0440-96B8-5195EAA7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86D4D-A731-9649-BC42-15BC54D7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61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920A25-DD0D-3748-8ADE-0ED9079C7B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A4FA7-1D70-3B44-95E8-3B4F8D1C3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AC4B1-02F0-A047-8387-4933E7E4F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5BF0D-99B2-A344-9870-5945BC57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60A9F-E901-F242-A312-12D22088D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349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D363-1924-D949-B3D3-5BB5B323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1C1CB-8308-9B47-A65A-480F25CD4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4DE25-7B90-0149-A8F0-B9034735B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1DCBA-E8B5-F84E-B523-9EB6F95E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25CCA-5FC0-9741-A9FF-EE4DC48E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8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AE40-765D-1442-B598-E2C9998D8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C3534-E88C-4E4D-A90C-3C0BA35FB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71C91-80AF-E542-BF69-1800DA9D6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163C04-693B-2B47-A5CC-FC9D9161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FCCA0-38B6-4C4D-B523-9F0A7F6C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94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D64D-0E23-2A42-8041-B397FC55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5F259-7628-9040-A678-9AACC676B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AE515-D73C-1749-8892-1FF5852E7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53DB2-6D1E-B141-B837-A93FE2D29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F35A4-0DCF-F749-BD79-8694DF11A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E0511-D012-4545-BCBC-4BD7CA9E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85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F718-5E38-1743-A53A-AC8FDDF8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99350-3F1B-5746-B7E2-4A70E4B18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85831-0487-C745-A4C0-5C7E46C96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69C6EC-30E6-3446-BFC8-6AA12E048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EFB61-C702-E14D-8274-793F0B96A5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16C22F-2EE2-C84C-8E90-660CF2296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D5959B-938A-044E-9263-BCCD96538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08561-8C9D-DF44-96DE-E3A32E8F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0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52DC1-2F58-C740-8584-0953E32A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3C863E-6166-8348-8AD9-23FAF8493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BFA58-7AB2-5840-8F20-966D7DCD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19244-8592-8F46-81D1-A5639307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8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CE2C3F-7FDC-6245-9B84-2C84E232B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1A853-F134-EE49-B62A-9EEC277B2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3D81-6208-F44D-823D-6B4D3D0D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52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842F-98E1-CF48-B0BF-F1CB46CDA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B4C7E-D749-C34C-AC02-841916A4B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49809-FA51-5846-B7B1-0B25EF7E5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BF4158-C277-A94A-B483-B212EC721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157FE-7662-9C44-B225-CB8CA5CF5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C2D92-8989-AF4E-B694-7D79319B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53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2C60-DF41-6F4B-A524-5CD9CC00B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A12563-21E2-2641-82DA-ABAB87A6A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3663C-EB92-3A4D-A7D7-105FD1798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7DCC04-04BE-434F-BAA5-2F2D0CFF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B585E-E593-1F48-85EF-B6196026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9C03E-4230-C14C-9239-4C3930186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93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11751-2542-0D48-B6EE-CA1E4149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943DA-76DA-314E-82C6-B5DBCE7A9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A6AA0-0BF7-9A44-A1EF-F6124784CE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8B378-BAB9-A14A-928A-4EB911D0E99C}" type="datetimeFigureOut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78B32-6830-7946-AC33-F37C7BF01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8F2F5-12D0-644F-A8ED-4C69D172A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9BFA9-B00C-7F4A-A5EA-117A5FBE0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4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mdavies/causal_inf_cours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020.05.04.20090506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97/EDE.0b013e31828abafb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mdavies/causal_inf_course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93/aje/kwv254" TargetMode="External"/><Relationship Id="rId3" Type="http://schemas.openxmlformats.org/officeDocument/2006/relationships/hyperlink" Target="https://doi.org/10.1093/ije/dyw314" TargetMode="External"/><Relationship Id="rId7" Type="http://schemas.openxmlformats.org/officeDocument/2006/relationships/hyperlink" Target="https://doi.org/10.1097/EDE.0b013e31828abafb" TargetMode="External"/><Relationship Id="rId2" Type="http://schemas.openxmlformats.org/officeDocument/2006/relationships/hyperlink" Target="https://doi.org/10.1037/h003735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01/archinte.164.14.1552" TargetMode="External"/><Relationship Id="rId5" Type="http://schemas.openxmlformats.org/officeDocument/2006/relationships/hyperlink" Target="https://doi.org/10.1007/s10654-020-00622-7" TargetMode="External"/><Relationship Id="rId10" Type="http://schemas.openxmlformats.org/officeDocument/2006/relationships/hyperlink" Target="https://doi.org/10.1101/2020.05.04.20090506" TargetMode="External"/><Relationship Id="rId4" Type="http://schemas.openxmlformats.org/officeDocument/2006/relationships/hyperlink" Target="https://doi.org/10.1056/NEJM199305203282003" TargetMode="External"/><Relationship Id="rId9" Type="http://schemas.openxmlformats.org/officeDocument/2006/relationships/hyperlink" Target="https://catalogofbias.org/biases/immortaltimebia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56/NEJM199305203282003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1/archinte.164.14.1552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0654-020-00622-7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F5E6-564B-0D42-A147-F0672A18A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Causal inference: an introduction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A7EDD-BAF1-8340-A54A-A2BBA5BFB9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Neil M Davies</a:t>
            </a:r>
          </a:p>
          <a:p>
            <a:r>
              <a:rPr lang="en-US" dirty="0"/>
              <a:t>University of Bristol</a:t>
            </a:r>
          </a:p>
          <a:p>
            <a:r>
              <a:rPr lang="en-US" dirty="0"/>
              <a:t>MRC Integrative Epidemiology Unit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October 2020</a:t>
            </a:r>
          </a:p>
          <a:p>
            <a:r>
              <a:rPr lang="en-US" dirty="0"/>
              <a:t>All the materials are available here:</a:t>
            </a:r>
          </a:p>
          <a:p>
            <a:r>
              <a:rPr lang="en-US" dirty="0">
                <a:hlinkClick r:id="rId2"/>
              </a:rPr>
              <a:t>https://github.com/nmdavies/causal_inf_course/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921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BD89-99E9-C742-B758-989C1261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A1113-6C8C-4843-A77F-28D3C5460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7677" y="492885"/>
            <a:ext cx="7155491" cy="613501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8EF769-2192-EB40-8C00-083E524CA6F4}"/>
              </a:ext>
            </a:extLst>
          </p:cNvPr>
          <p:cNvSpPr txBox="1">
            <a:spLocks/>
          </p:cNvSpPr>
          <p:nvPr/>
        </p:nvSpPr>
        <p:spPr>
          <a:xfrm>
            <a:off x="299580" y="1690688"/>
            <a:ext cx="44352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Does hydroxychloroquine reduce rates of mortality for patients admitted to hospital with COVID?</a:t>
            </a:r>
          </a:p>
          <a:p>
            <a:endParaRPr lang="en-US" dirty="0"/>
          </a:p>
          <a:p>
            <a:r>
              <a:rPr lang="en-US" dirty="0"/>
              <a:t>RCT:</a:t>
            </a:r>
          </a:p>
          <a:p>
            <a:r>
              <a:rPr lang="en-US" dirty="0"/>
              <a:t>RR=1.12 95%CI:1.01 to 1.25</a:t>
            </a:r>
          </a:p>
          <a:p>
            <a:endParaRPr lang="en-US" dirty="0"/>
          </a:p>
          <a:p>
            <a:r>
              <a:rPr lang="en-US" dirty="0"/>
              <a:t>Hydroxychloroquine is unlikely to help treat COVID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F7F95-9E7D-FB43-9396-3BA63FA08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58" y="1188993"/>
            <a:ext cx="9829282" cy="4480013"/>
          </a:xfrm>
          <a:prstGeom prst="rect">
            <a:avLst/>
          </a:prstGeom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</p:pic>
    </p:spTree>
    <p:extLst>
      <p:ext uri="{BB962C8B-B14F-4D97-AF65-F5344CB8AC3E}">
        <p14:creationId xmlns:p14="http://schemas.microsoft.com/office/powerpoint/2010/main" val="2565422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B7E1B-275D-4C45-9A0F-547B4ED4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causal inference methods?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612E0-5198-0540-8759-A468CAF52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Observational evidence is very powerful</a:t>
            </a:r>
          </a:p>
          <a:p>
            <a:pPr lvl="1"/>
            <a:r>
              <a:rPr lang="en-US" dirty="0"/>
              <a:t>Precise</a:t>
            </a:r>
          </a:p>
          <a:p>
            <a:pPr lvl="1"/>
            <a:r>
              <a:rPr lang="en-US" dirty="0"/>
              <a:t>Quick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Representative</a:t>
            </a:r>
          </a:p>
          <a:p>
            <a:pPr lvl="1"/>
            <a:r>
              <a:rPr lang="en-US" dirty="0"/>
              <a:t>Diverse</a:t>
            </a:r>
          </a:p>
          <a:p>
            <a:r>
              <a:rPr lang="en-US" dirty="0"/>
              <a:t>Can be very unreliable for causal hypotheses</a:t>
            </a:r>
          </a:p>
          <a:p>
            <a:pPr lvl="1"/>
            <a:r>
              <a:rPr lang="en-US" dirty="0"/>
              <a:t>Confounding bias </a:t>
            </a:r>
          </a:p>
          <a:p>
            <a:pPr lvl="1"/>
            <a:r>
              <a:rPr lang="en-US" dirty="0"/>
              <a:t>Measurement error</a:t>
            </a:r>
          </a:p>
          <a:p>
            <a:pPr lvl="1"/>
            <a:r>
              <a:rPr lang="en-US" dirty="0"/>
              <a:t>Selection/collider bias</a:t>
            </a:r>
          </a:p>
          <a:p>
            <a:pPr lvl="1"/>
            <a:r>
              <a:rPr lang="en-US" dirty="0"/>
              <a:t>Time biases</a:t>
            </a:r>
          </a:p>
          <a:p>
            <a:pPr lvl="1"/>
            <a:r>
              <a:rPr lang="en-US" dirty="0"/>
              <a:t>And many other</a:t>
            </a:r>
          </a:p>
          <a:p>
            <a:pPr lvl="1"/>
            <a:endParaRPr lang="en-US" dirty="0"/>
          </a:p>
          <a:p>
            <a:r>
              <a:rPr lang="en-US" dirty="0"/>
              <a:t>Need to use credible methods for analyzing observational data.</a:t>
            </a:r>
          </a:p>
        </p:txBody>
      </p:sp>
    </p:spTree>
    <p:extLst>
      <p:ext uri="{BB962C8B-B14F-4D97-AF65-F5344CB8AC3E}">
        <p14:creationId xmlns:p14="http://schemas.microsoft.com/office/powerpoint/2010/main" val="1795494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CC281-9EBC-9F4D-9F78-40398B3FD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potential outcomes 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15EF7-02EF-6F48-A35B-CDAC873F7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Consider a binary treatment: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Treatment effect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𝑇𝐸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is the outcome for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when they receive treatment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is the outcome for individual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when they receive the control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5F15EF7-02EF-6F48-A35B-CDAC873F7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E9FFA97-AD40-FE4E-971C-E422B017FF8A}"/>
              </a:ext>
            </a:extLst>
          </p:cNvPr>
          <p:cNvSpPr txBox="1"/>
          <p:nvPr/>
        </p:nvSpPr>
        <p:spPr>
          <a:xfrm>
            <a:off x="838200" y="5899964"/>
            <a:ext cx="100203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effectLst/>
              </a:rPr>
              <a:t>Hernán, MA, and JM Robins. 2020. </a:t>
            </a:r>
            <a:r>
              <a:rPr lang="en-GB" sz="1000" i="1" dirty="0">
                <a:effectLst/>
              </a:rPr>
              <a:t>Causal Inference</a:t>
            </a:r>
            <a:r>
              <a:rPr lang="en-GB" sz="1000" dirty="0">
                <a:effectLst/>
              </a:rPr>
              <a:t>. Boca Raton: Chapman &amp; Hall/CRC, forthcoming.</a:t>
            </a:r>
          </a:p>
          <a:p>
            <a:r>
              <a:rPr lang="en-GB" sz="1000" dirty="0">
                <a:effectLst/>
              </a:rPr>
              <a:t>Imbens, Guido, and Donald B. Rubin. 2015. </a:t>
            </a:r>
            <a:r>
              <a:rPr lang="en-GB" sz="1000" i="1" dirty="0">
                <a:effectLst/>
              </a:rPr>
              <a:t>Causal Inference for Statistics, Social, and Biomedical Sciences: An Introduction</a:t>
            </a:r>
            <a:r>
              <a:rPr lang="en-GB" sz="1000" dirty="0">
                <a:effectLst/>
              </a:rPr>
              <a:t>. New York: Cambridge University Press.</a:t>
            </a:r>
          </a:p>
          <a:p>
            <a:r>
              <a:rPr lang="en-GB" sz="1000" dirty="0">
                <a:effectLst/>
              </a:rPr>
              <a:t>Pearl, Judea. 2000. </a:t>
            </a:r>
            <a:r>
              <a:rPr lang="en-GB" sz="1000" i="1" dirty="0">
                <a:effectLst/>
              </a:rPr>
              <a:t>Causality: Models, Reasoning, and Inference</a:t>
            </a:r>
            <a:r>
              <a:rPr lang="en-GB" sz="1000" dirty="0">
                <a:effectLst/>
              </a:rPr>
              <a:t>. Cambridge, U.K. ; New York: Cambridge University Press.</a:t>
            </a:r>
          </a:p>
        </p:txBody>
      </p:sp>
    </p:spTree>
    <p:extLst>
      <p:ext uri="{BB962C8B-B14F-4D97-AF65-F5344CB8AC3E}">
        <p14:creationId xmlns:p14="http://schemas.microsoft.com/office/powerpoint/2010/main" val="759789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5996-0C8B-9745-B7B7-A85593DC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potential outcomes: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24177-F9C6-664C-9620-636D30DCB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20"/>
            <a:ext cx="10515600" cy="435133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Risk difference=66%-33%=33 percentage points</a:t>
            </a:r>
          </a:p>
          <a:p>
            <a:r>
              <a:rPr lang="en-US" dirty="0"/>
              <a:t>Odds ratio =0.50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A872923-435A-E641-B749-C8C3026D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4567015"/>
                  </p:ext>
                </p:extLst>
              </p:nvPr>
            </p:nvGraphicFramePr>
            <p:xfrm>
              <a:off x="1785421" y="1690688"/>
              <a:ext cx="812800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74834813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8118172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3615095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753768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Patient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259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Emma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049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Jakob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433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078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Lukas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153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Sofie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8307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Filip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9049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A872923-435A-E641-B749-C8C3026D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04567015"/>
                  </p:ext>
                </p:extLst>
              </p:nvPr>
            </p:nvGraphicFramePr>
            <p:xfrm>
              <a:off x="1785421" y="1690688"/>
              <a:ext cx="812800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74834813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8118172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3615095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753768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Patient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897" r="-200000" b="-6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250" t="-6897" r="-101250" b="-6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250" t="-6897" r="-125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4259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Emma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049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Jakob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433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078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Lukas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153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Sofie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8307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Filip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9049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057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5996-0C8B-9745-B7B7-A85593DCD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Observed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24177-F9C6-664C-9620-636D30DCB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319"/>
            <a:ext cx="10515600" cy="4903555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Observed risk difference=0.00 </a:t>
            </a:r>
          </a:p>
          <a:p>
            <a:r>
              <a:rPr lang="en-US" dirty="0"/>
              <a:t>Observed odds ratio =1.00</a:t>
            </a:r>
          </a:p>
          <a:p>
            <a:r>
              <a:rPr lang="en-US" dirty="0"/>
              <a:t>If treatment is not allocated at random, we cannot know whether the outcomes we observe are representative of the potential outcomes in the 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A872923-435A-E641-B749-C8C3026D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900380"/>
                  </p:ext>
                </p:extLst>
              </p:nvPr>
            </p:nvGraphicFramePr>
            <p:xfrm>
              <a:off x="1785421" y="1690688"/>
              <a:ext cx="812800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74834813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8118172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3615095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753768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Patient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𝑇𝐸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4259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Emma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049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Jakob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433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078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Lukas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153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Sofie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8307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Filip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9049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BA872923-435A-E641-B749-C8C3026DD5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8900380"/>
                  </p:ext>
                </p:extLst>
              </p:nvPr>
            </p:nvGraphicFramePr>
            <p:xfrm>
              <a:off x="1785421" y="1690688"/>
              <a:ext cx="8128000" cy="25958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74834813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8118172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36150955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317537688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Patient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6897" r="-200000" b="-6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250" t="-6897" r="-101250" b="-6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250" t="-6897" r="-1250" b="-6344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42590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Emma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0496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Jakob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Dead 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84339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07839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1800" b="0" i="0" u="none" strike="noStrike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Lukas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9153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Sofie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58307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Filip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---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Alive 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?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39049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5005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F88F-826D-BD4E-A814-05453BF8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acyclic graphs (DAGs)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C312D-621A-F344-BADB-865BADE06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Diagrams for understanding problems</a:t>
            </a:r>
          </a:p>
          <a:p>
            <a:r>
              <a:rPr lang="en-US" dirty="0"/>
              <a:t>Edges = arrows</a:t>
            </a:r>
          </a:p>
          <a:p>
            <a:r>
              <a:rPr lang="en-US" dirty="0"/>
              <a:t>Nodes = variables</a:t>
            </a:r>
          </a:p>
          <a:p>
            <a:r>
              <a:rPr lang="en-US" dirty="0"/>
              <a:t>Directed = no bi-directional arrows</a:t>
            </a:r>
          </a:p>
          <a:p>
            <a:r>
              <a:rPr lang="en-US" dirty="0"/>
              <a:t>Acyclic = cannot have bidirectional relationships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D6CFDB-E560-F643-8A4A-30B11C6F0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6225" y="5073043"/>
            <a:ext cx="1649430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Exposure</a:t>
            </a:r>
            <a:endParaRPr lang="en-GB" sz="2400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4380CD6-6F53-6548-A1D0-B78E8E1D2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8475" y="5073043"/>
            <a:ext cx="1849634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Outcome</a:t>
            </a:r>
            <a:endParaRPr lang="en-GB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D46A2F-850B-FD46-8A31-A7D9C84AF50C}"/>
              </a:ext>
            </a:extLst>
          </p:cNvPr>
          <p:cNvCxnSpPr>
            <a:cxnSpLocks/>
          </p:cNvCxnSpPr>
          <p:nvPr/>
        </p:nvCxnSpPr>
        <p:spPr>
          <a:xfrm>
            <a:off x="5005655" y="5291176"/>
            <a:ext cx="1206500" cy="1270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CE20FF-3138-F845-9A9B-87D826DBF57C}"/>
              </a:ext>
            </a:extLst>
          </p:cNvPr>
          <p:cNvSpPr txBox="1"/>
          <p:nvPr/>
        </p:nvSpPr>
        <p:spPr>
          <a:xfrm>
            <a:off x="528905" y="6303665"/>
            <a:ext cx="83439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effectLst/>
              </a:rPr>
              <a:t>Hernán, MA, and JM Robins. 2020. </a:t>
            </a:r>
            <a:r>
              <a:rPr lang="en-GB" sz="1000" i="1" dirty="0">
                <a:effectLst/>
              </a:rPr>
              <a:t>Causal Inference</a:t>
            </a:r>
            <a:r>
              <a:rPr lang="en-GB" sz="1000" dirty="0">
                <a:effectLst/>
              </a:rPr>
              <a:t>. Boca Raton: Chapman &amp; Hall/CRC, forthcoming. https://cdn1.sph.harvard.edu/</a:t>
            </a:r>
            <a:r>
              <a:rPr lang="en-GB" sz="1000" dirty="0" err="1">
                <a:effectLst/>
              </a:rPr>
              <a:t>wp</a:t>
            </a:r>
            <a:r>
              <a:rPr lang="en-GB" sz="1000" dirty="0">
                <a:effectLst/>
              </a:rPr>
              <a:t>-content/uploads/sites/1268/2020/07/ci_hernanrobins_31july20.pdf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36045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9EFD-A7BD-9344-B787-B19F1303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 and limitations of DAGs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7D8D-2724-0448-826A-A8CB2C09E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285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Very useful for intuition and general principles</a:t>
            </a:r>
          </a:p>
          <a:p>
            <a:r>
              <a:rPr lang="en-US" dirty="0"/>
              <a:t>Good for methodologists and methods papers</a:t>
            </a:r>
          </a:p>
          <a:p>
            <a:r>
              <a:rPr lang="en-US" dirty="0"/>
              <a:t>Useful for informing simulations</a:t>
            </a:r>
          </a:p>
          <a:p>
            <a:r>
              <a:rPr lang="en-US" dirty="0"/>
              <a:t>Deciding whether to adjust for a variable</a:t>
            </a:r>
          </a:p>
          <a:p>
            <a:pPr lvl="1"/>
            <a:r>
              <a:rPr lang="en-US" dirty="0"/>
              <a:t>is it on the causal pathway from exposure to outcome?</a:t>
            </a:r>
          </a:p>
          <a:p>
            <a:pPr lvl="1"/>
            <a:r>
              <a:rPr lang="en-US" dirty="0"/>
              <a:t>is it a collider of the exposure and outcome?</a:t>
            </a:r>
          </a:p>
          <a:p>
            <a:endParaRPr lang="en-US" dirty="0"/>
          </a:p>
          <a:p>
            <a:r>
              <a:rPr lang="en-US" dirty="0"/>
              <a:t>Not very useful for decision making in empirical analysis</a:t>
            </a:r>
          </a:p>
          <a:p>
            <a:pPr lvl="1"/>
            <a:r>
              <a:rPr lang="en-US" dirty="0"/>
              <a:t>Has my estimate adjusted for a sufficient set of confounders?</a:t>
            </a:r>
          </a:p>
          <a:p>
            <a:pPr lvl="1"/>
            <a:r>
              <a:rPr lang="en-US" dirty="0"/>
              <a:t>Is my estimate likely to have correctly modelled selection? </a:t>
            </a:r>
          </a:p>
          <a:p>
            <a:pPr lvl="1"/>
            <a:r>
              <a:rPr lang="en-US" dirty="0"/>
              <a:t>Which covariates should I include?</a:t>
            </a:r>
          </a:p>
          <a:p>
            <a:r>
              <a:rPr lang="en-US" dirty="0"/>
              <a:t>Not all sources of bias can be easily illustrated in DAGs</a:t>
            </a:r>
          </a:p>
          <a:p>
            <a:pPr lvl="1"/>
            <a:r>
              <a:rPr lang="en-US" dirty="0"/>
              <a:t>Immortal time bias</a:t>
            </a:r>
          </a:p>
          <a:p>
            <a:pPr lvl="1"/>
            <a:r>
              <a:rPr lang="en-US" dirty="0"/>
              <a:t>Interactions and moderators</a:t>
            </a:r>
          </a:p>
          <a:p>
            <a:pPr lvl="1"/>
            <a:r>
              <a:rPr lang="en-US" dirty="0"/>
              <a:t>Cyclical relationships, complex relationships over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87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F88F-826D-BD4E-A814-05453BF8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C312D-621A-F344-BADB-865BADE06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533"/>
            <a:ext cx="10515600" cy="4351338"/>
          </a:xfrm>
        </p:spPr>
        <p:txBody>
          <a:bodyPr/>
          <a:lstStyle/>
          <a:p>
            <a:r>
              <a:rPr lang="en-US" dirty="0"/>
              <a:t>A common cause of the exposure and the outcome</a:t>
            </a:r>
          </a:p>
          <a:p>
            <a:r>
              <a:rPr lang="en-US" dirty="0"/>
              <a:t>The exposure-outcome association will be a biased estimate of the casual effect of the exposure (TE)</a:t>
            </a:r>
          </a:p>
          <a:p>
            <a:r>
              <a:rPr lang="en-US" dirty="0"/>
              <a:t>If the confounders can  be measured, and accounted for, then we can recover an unbiased estimate of the treatment effect.</a:t>
            </a:r>
          </a:p>
          <a:p>
            <a:r>
              <a:rPr lang="en-US" dirty="0"/>
              <a:t>However, this assumes </a:t>
            </a:r>
            <a:r>
              <a:rPr lang="en-US" b="1" u="sng" dirty="0"/>
              <a:t>no unmeasured confounding</a:t>
            </a:r>
          </a:p>
          <a:p>
            <a:r>
              <a:rPr lang="en-US" b="1" u="sng" dirty="0"/>
              <a:t>This is an incredibly strong, and rarely plausible assumption! 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D6CFDB-E560-F643-8A4A-30B11C6F0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425" y="5837237"/>
            <a:ext cx="1649430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Exposure</a:t>
            </a:r>
            <a:endParaRPr lang="en-GB" sz="2400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4380CD6-6F53-6548-A1D0-B78E8E1D2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355" y="5849937"/>
            <a:ext cx="1849634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Outcome</a:t>
            </a:r>
            <a:endParaRPr lang="en-GB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D46A2F-850B-FD46-8A31-A7D9C84AF50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00855" y="6068070"/>
            <a:ext cx="1206500" cy="1270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FD4376B0-961A-2242-A415-6DEAFBC4E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658" y="4849205"/>
            <a:ext cx="2126893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Confounder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7CF3B3-8147-C645-BF82-FDE793429DCF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3876140" y="5310870"/>
            <a:ext cx="1427965" cy="52636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B2605-4341-AB4C-B671-7341CC15E675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5304105" y="5310870"/>
            <a:ext cx="1528067" cy="53906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428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1EAB-35D8-7A40-950B-51DE15BC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EF26-4B9A-B744-AD80-E54DA3142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675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Age is easily measured, but many other confounders are not, e.g.</a:t>
            </a:r>
          </a:p>
          <a:p>
            <a:pPr lvl="1"/>
            <a:r>
              <a:rPr lang="en-US" dirty="0"/>
              <a:t>Frailty</a:t>
            </a:r>
          </a:p>
          <a:p>
            <a:pPr lvl="1"/>
            <a:r>
              <a:rPr lang="en-US" dirty="0"/>
              <a:t>Co-morbidities</a:t>
            </a:r>
          </a:p>
          <a:p>
            <a:pPr lvl="1"/>
            <a:r>
              <a:rPr lang="en-US" dirty="0"/>
              <a:t>Social support</a:t>
            </a:r>
          </a:p>
          <a:p>
            <a:pPr lvl="1"/>
            <a:r>
              <a:rPr lang="en-US" dirty="0"/>
              <a:t>Behaviors</a:t>
            </a:r>
          </a:p>
          <a:p>
            <a:pPr lvl="1"/>
            <a:r>
              <a:rPr lang="en-US" dirty="0"/>
              <a:t>Life-time exposures</a:t>
            </a:r>
          </a:p>
          <a:p>
            <a:pPr lvl="1"/>
            <a:endParaRPr lang="en-US" dirty="0"/>
          </a:p>
          <a:p>
            <a:r>
              <a:rPr lang="en-US" dirty="0"/>
              <a:t>No unmeasured confounding requires that conditional on measured confounders, the exposure is as good as randomized. </a:t>
            </a:r>
          </a:p>
          <a:p>
            <a:r>
              <a:rPr lang="en-US" dirty="0"/>
              <a:t>I.e. there are no other systematic differences in the potential outcomes between treated and control groups.</a:t>
            </a:r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DD0ADE0B-F505-8041-B8EB-2FD3B25F7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2814599"/>
            <a:ext cx="1944955" cy="83099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Prescribed ACE-Inhibitor</a:t>
            </a:r>
            <a:endParaRPr lang="en-GB" sz="2400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57B277E-8AB2-774E-B207-8AE6FF20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55" y="2827299"/>
            <a:ext cx="1849634" cy="83099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COVID mortality</a:t>
            </a:r>
            <a:endParaRPr lang="en-GB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07C5B5-7DF0-2145-BF10-A33226FC34A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802455" y="3230098"/>
            <a:ext cx="1206500" cy="1270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32BFBA45-04B7-8943-866D-F32E11B46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258" y="1826567"/>
            <a:ext cx="2126893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Age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6103E4-A116-AC4D-AD71-6990E636C91F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3829978" y="2288232"/>
            <a:ext cx="1575727" cy="52636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61B1C7-7181-1144-A219-4143667AFF09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5405705" y="2288232"/>
            <a:ext cx="1528067" cy="53906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345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F88F-826D-BD4E-A814-05453BF8B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Selection/collider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C312D-621A-F344-BADB-865BADE06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9533"/>
            <a:ext cx="10515600" cy="4351338"/>
          </a:xfrm>
        </p:spPr>
        <p:txBody>
          <a:bodyPr/>
          <a:lstStyle/>
          <a:p>
            <a:r>
              <a:rPr lang="en-US" dirty="0"/>
              <a:t>Selection or conditioning on a common cause of the exposure and the outcome. </a:t>
            </a:r>
          </a:p>
          <a:p>
            <a:r>
              <a:rPr lang="en-US" dirty="0"/>
              <a:t>The exposure-outcome association will be a biased estimate of the casual effect of the exposure (TE)</a:t>
            </a:r>
          </a:p>
          <a:p>
            <a:r>
              <a:rPr lang="en-US" dirty="0"/>
              <a:t>If the collider or the variables being selected on are known, and modelled, then we can recover unbiased estimate of the treatment effect.</a:t>
            </a:r>
          </a:p>
          <a:p>
            <a:r>
              <a:rPr lang="en-US" dirty="0"/>
              <a:t>However, this assumes the study has measured, and knows sufficient factors to explain selection </a:t>
            </a:r>
            <a:endParaRPr lang="en-US" b="1" u="sng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B0D6CFDB-E560-F643-8A4A-30B11C6F0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425" y="5837237"/>
            <a:ext cx="1649430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Exposure</a:t>
            </a:r>
            <a:endParaRPr lang="en-GB" sz="2400" dirty="0"/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54380CD6-6F53-6548-A1D0-B78E8E1D2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355" y="5849937"/>
            <a:ext cx="1849634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Outcome</a:t>
            </a:r>
            <a:endParaRPr lang="en-GB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D46A2F-850B-FD46-8A31-A7D9C84AF50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700855" y="6068070"/>
            <a:ext cx="1206500" cy="1270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FD4376B0-961A-2242-A415-6DEAFBC4E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658" y="6492875"/>
            <a:ext cx="2126893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Collider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7CF3B3-8147-C645-BF82-FDE793429DCF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3876141" y="6290453"/>
            <a:ext cx="1427964" cy="202422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D3B2605-4341-AB4C-B671-7341CC15E675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5304105" y="6311602"/>
            <a:ext cx="1528067" cy="181273"/>
          </a:xfrm>
          <a:prstGeom prst="straightConnector1">
            <a:avLst/>
          </a:prstGeom>
          <a:ln w="3810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24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58950-3270-8D4E-9E23-9BC02C04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BF83-3F9B-D64E-9548-1F1F4BBA8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Causal questions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potential outcomes framework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Directed acyclic graphs (DAGs)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Causal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Sources of bias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Simulations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1A46-8531-3F45-AF05-C728AF70E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examples of collider bias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668A532-DB2B-ED48-869F-3DB93A135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44" y="1396999"/>
            <a:ext cx="4174615" cy="3319463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88F7CE9-3B5E-204D-B27D-1CB1C0F35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943" y="1870075"/>
            <a:ext cx="4497418" cy="4775200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31067CD-0525-1248-88A9-2412A4AE3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6135" y="3538537"/>
            <a:ext cx="3295865" cy="33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13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7DE8-472E-9149-B70B-2235D75D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100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E04B09-BD69-3947-A30F-A11CE4F0F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833" y="365125"/>
            <a:ext cx="6214734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6CA4AA-0032-E143-BA4A-60DE335F6B92}"/>
              </a:ext>
            </a:extLst>
          </p:cNvPr>
          <p:cNvSpPr/>
          <p:nvPr/>
        </p:nvSpPr>
        <p:spPr>
          <a:xfrm>
            <a:off x="0" y="6492875"/>
            <a:ext cx="89789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effectLst/>
              </a:rPr>
              <a:t>Griffith, Gareth, Tim T Morris, Matt Tudball, Annie Herbert, Giulia </a:t>
            </a:r>
            <a:r>
              <a:rPr lang="en-GB" sz="1000" dirty="0" err="1">
                <a:effectLst/>
              </a:rPr>
              <a:t>Mancano</a:t>
            </a:r>
            <a:r>
              <a:rPr lang="en-GB" sz="1000" dirty="0">
                <a:effectLst/>
              </a:rPr>
              <a:t>, Lindsey Pike, Gemma C Sharp, et al. 2020. “Collider Bias Undermines Our Understanding of COVID-19 Disease Risk and Severity.” Preprint. Epidemiology. </a:t>
            </a:r>
            <a:r>
              <a:rPr lang="en-GB" sz="1000" dirty="0">
                <a:effectLst/>
                <a:hlinkClick r:id="rId3"/>
              </a:rPr>
              <a:t>https://doi.org/10.1101/2020.05.04.20090506</a:t>
            </a:r>
            <a:r>
              <a:rPr lang="en-GB" sz="1000" dirty="0">
                <a:effectLst/>
              </a:rPr>
              <a:t>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E959C6-C3F7-E342-8FC9-67B814B4B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100" y="4089400"/>
            <a:ext cx="6659586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31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8F5EE-012E-3146-9E64-E93D97F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Immortal time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8466B-FDCA-0D4E-B4C9-8A9D1E444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753394"/>
            <a:ext cx="6324600" cy="4092575"/>
          </a:xfrm>
        </p:spPr>
        <p:txBody>
          <a:bodyPr>
            <a:normAutofit/>
          </a:bodyPr>
          <a:lstStyle/>
          <a:p>
            <a:r>
              <a:rPr lang="en-US" dirty="0"/>
              <a:t>Can occur in observational studies that have periods of time in which exposed individuals cannot experience an outcome.</a:t>
            </a:r>
          </a:p>
          <a:p>
            <a:r>
              <a:rPr lang="en-US" dirty="0"/>
              <a:t>E.g. in a study of the effect of issuing a prescription vs not on readmission, by definition participants who receive a prescription cannot be readmitted before they receive their prescription.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98A5BD4-A490-764D-B33D-AED9C9CBE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296"/>
          <a:stretch/>
        </p:blipFill>
        <p:spPr>
          <a:xfrm>
            <a:off x="7205154" y="901700"/>
            <a:ext cx="4834448" cy="505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4D174-38CE-3C42-B330-0DDB20C82AC6}"/>
              </a:ext>
            </a:extLst>
          </p:cNvPr>
          <p:cNvSpPr txBox="1"/>
          <p:nvPr/>
        </p:nvSpPr>
        <p:spPr>
          <a:xfrm>
            <a:off x="584200" y="6156265"/>
            <a:ext cx="662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effectLst/>
              </a:rPr>
              <a:t>Suissa, S. 2008. “Immortal Time Bias in Pharmacoepidemiology.” </a:t>
            </a:r>
            <a:r>
              <a:rPr lang="en-GB" sz="1000" i="1" dirty="0">
                <a:effectLst/>
              </a:rPr>
              <a:t>American Journal of Epidemiology</a:t>
            </a:r>
            <a:r>
              <a:rPr lang="en-GB" sz="1000" dirty="0">
                <a:effectLst/>
              </a:rPr>
              <a:t> 167 (4): 492–99.</a:t>
            </a:r>
          </a:p>
          <a:p>
            <a:endParaRPr lang="en-GB" sz="1000" dirty="0"/>
          </a:p>
          <a:p>
            <a:r>
              <a:rPr lang="en-GB" sz="1000" dirty="0"/>
              <a:t>Catalogue of Bias Collaboration. Lee H, Nunan D. </a:t>
            </a:r>
            <a:r>
              <a:rPr lang="en-GB" sz="1000" b="1" dirty="0"/>
              <a:t>Immortal time bias</a:t>
            </a:r>
            <a:r>
              <a:rPr lang="en-GB" sz="1000" dirty="0"/>
              <a:t>. In: Catalogue of Bias 2020. https://</a:t>
            </a:r>
            <a:r>
              <a:rPr lang="en-GB" sz="1000" dirty="0" err="1"/>
              <a:t>catalogofbias.org</a:t>
            </a:r>
            <a:r>
              <a:rPr lang="en-GB" sz="1000" dirty="0"/>
              <a:t>/biases/</a:t>
            </a:r>
            <a:r>
              <a:rPr lang="en-GB" sz="1000" dirty="0" err="1"/>
              <a:t>immortaltimebias</a:t>
            </a:r>
            <a:r>
              <a:rPr lang="en-GB" sz="1000" dirty="0"/>
              <a:t>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94214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C214-9300-5E4A-8CC8-00D66584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trial approach</a:t>
            </a:r>
          </a:p>
        </p:txBody>
      </p:sp>
      <p:pic>
        <p:nvPicPr>
          <p:cNvPr id="13" name="Content Placeholder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77C6B5-4280-0447-BD8F-CFBAEE421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2493" y="1389533"/>
            <a:ext cx="5789507" cy="3340100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4F8CF-4CA9-B743-885E-DE97C36EF857}"/>
              </a:ext>
            </a:extLst>
          </p:cNvPr>
          <p:cNvSpPr txBox="1">
            <a:spLocks/>
          </p:cNvSpPr>
          <p:nvPr/>
        </p:nvSpPr>
        <p:spPr>
          <a:xfrm>
            <a:off x="838200" y="1389533"/>
            <a:ext cx="38114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F8149F-90B1-C445-B50C-DC4BDD27A649}"/>
              </a:ext>
            </a:extLst>
          </p:cNvPr>
          <p:cNvSpPr txBox="1">
            <a:spLocks/>
          </p:cNvSpPr>
          <p:nvPr/>
        </p:nvSpPr>
        <p:spPr>
          <a:xfrm>
            <a:off x="268287" y="1821333"/>
            <a:ext cx="6005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u="sn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FF3467-FECB-9E44-890D-B4E0AF05703A}"/>
              </a:ext>
            </a:extLst>
          </p:cNvPr>
          <p:cNvSpPr txBox="1">
            <a:spLocks/>
          </p:cNvSpPr>
          <p:nvPr/>
        </p:nvSpPr>
        <p:spPr>
          <a:xfrm>
            <a:off x="268287" y="1951978"/>
            <a:ext cx="6005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Analyze observational data to emulate the desired trial as closely as possible.</a:t>
            </a:r>
          </a:p>
          <a:p>
            <a:r>
              <a:rPr lang="en-US" dirty="0"/>
              <a:t>Carefully define exposure, outcome and follow-up to match hypothetical RCT</a:t>
            </a:r>
          </a:p>
          <a:p>
            <a:r>
              <a:rPr lang="en-US" dirty="0"/>
              <a:t>Aims to recover causal estimates as comparable as possible with an RCT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1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C214-9300-5E4A-8CC8-00D66584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trial approach</a:t>
            </a:r>
          </a:p>
        </p:txBody>
      </p:sp>
      <p:pic>
        <p:nvPicPr>
          <p:cNvPr id="13" name="Content Placeholder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77C6B5-4280-0447-BD8F-CFBAEE421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2493" y="1389533"/>
            <a:ext cx="5789507" cy="3340100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134F8CF-4CA9-B743-885E-DE97C36EF857}"/>
              </a:ext>
            </a:extLst>
          </p:cNvPr>
          <p:cNvSpPr txBox="1">
            <a:spLocks/>
          </p:cNvSpPr>
          <p:nvPr/>
        </p:nvSpPr>
        <p:spPr>
          <a:xfrm>
            <a:off x="838200" y="1389533"/>
            <a:ext cx="38114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u="sng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F8149F-90B1-C445-B50C-DC4BDD27A649}"/>
              </a:ext>
            </a:extLst>
          </p:cNvPr>
          <p:cNvSpPr txBox="1">
            <a:spLocks/>
          </p:cNvSpPr>
          <p:nvPr/>
        </p:nvSpPr>
        <p:spPr>
          <a:xfrm>
            <a:off x="268287" y="1821333"/>
            <a:ext cx="60055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u="sng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BFF3467-FECB-9E44-890D-B4E0AF05703A}"/>
              </a:ext>
            </a:extLst>
          </p:cNvPr>
          <p:cNvSpPr txBox="1">
            <a:spLocks/>
          </p:cNvSpPr>
          <p:nvPr/>
        </p:nvSpPr>
        <p:spPr>
          <a:xfrm>
            <a:off x="838200" y="195197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Suggested check 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Eligibility criteria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Treatment strategies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Assignment procedures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Follow-up period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Outcome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Causal contrasts of interest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Analysis plan</a:t>
            </a:r>
          </a:p>
        </p:txBody>
      </p:sp>
    </p:spTree>
    <p:extLst>
      <p:ext uri="{BB962C8B-B14F-4D97-AF65-F5344CB8AC3E}">
        <p14:creationId xmlns:p14="http://schemas.microsoft.com/office/powerpoint/2010/main" val="2795240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EA762-A065-604B-8A74-76416C2D7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trial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A9129-283A-754E-880F-1FDC36593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  <a:p>
            <a:r>
              <a:rPr lang="en-US" dirty="0"/>
              <a:t>Many hypothesis are hard to fit within this framework</a:t>
            </a:r>
          </a:p>
          <a:p>
            <a:r>
              <a:rPr lang="en-US" dirty="0"/>
              <a:t>Gender</a:t>
            </a:r>
          </a:p>
          <a:p>
            <a:r>
              <a:rPr lang="en-US" dirty="0"/>
              <a:t>Ethnicity </a:t>
            </a:r>
          </a:p>
          <a:p>
            <a:r>
              <a:rPr lang="en-US" dirty="0"/>
              <a:t>Socioeconomic position</a:t>
            </a:r>
          </a:p>
          <a:p>
            <a:r>
              <a:rPr lang="en-US" dirty="0"/>
              <a:t>Relies on untestable assumptions of the estimation method (e.g. no unmeasured confounding or selection).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57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FB8B-2168-BF41-B969-60801CF6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6D60FF-B9AA-7449-8226-BA7F8384C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198" y="1927225"/>
            <a:ext cx="8550203" cy="4351338"/>
          </a:xfrm>
        </p:spPr>
      </p:pic>
    </p:spTree>
    <p:extLst>
      <p:ext uri="{BB962C8B-B14F-4D97-AF65-F5344CB8AC3E}">
        <p14:creationId xmlns:p14="http://schemas.microsoft.com/office/powerpoint/2010/main" val="1241274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65ECD-6E53-C448-9A7F-A4F8F3FC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A5611-B3A9-9C4D-858F-0B635812F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406524"/>
            <a:ext cx="10515600" cy="5324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 unmeasured confounding of exposure-outcome relationship</a:t>
            </a:r>
          </a:p>
          <a:p>
            <a:r>
              <a:rPr lang="en-US" dirty="0"/>
              <a:t>Multivariable adjustment </a:t>
            </a:r>
          </a:p>
          <a:p>
            <a:r>
              <a:rPr lang="en-US" dirty="0"/>
              <a:t>Propensity scores</a:t>
            </a:r>
          </a:p>
          <a:p>
            <a:r>
              <a:rPr lang="en-US" dirty="0"/>
              <a:t>Inverse probability weighting</a:t>
            </a:r>
          </a:p>
          <a:p>
            <a:r>
              <a:rPr lang="en-US" dirty="0"/>
              <a:t>G-estimation</a:t>
            </a:r>
          </a:p>
          <a:p>
            <a:pPr marL="0" indent="0">
              <a:buNone/>
            </a:pPr>
            <a:r>
              <a:rPr lang="en-US" b="1" dirty="0"/>
              <a:t>Other assumptions</a:t>
            </a:r>
          </a:p>
          <a:p>
            <a:r>
              <a:rPr lang="en-US" dirty="0"/>
              <a:t>Instrumental variable analysis</a:t>
            </a:r>
          </a:p>
          <a:p>
            <a:r>
              <a:rPr lang="en-US" dirty="0"/>
              <a:t>Regression discontinuity </a:t>
            </a:r>
          </a:p>
          <a:p>
            <a:r>
              <a:rPr lang="en-US" dirty="0"/>
              <a:t>Self controlled case series</a:t>
            </a:r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82BFAFD-1598-8C4B-B860-3E00FF29629E}"/>
              </a:ext>
            </a:extLst>
          </p:cNvPr>
          <p:cNvSpPr/>
          <p:nvPr/>
        </p:nvSpPr>
        <p:spPr>
          <a:xfrm>
            <a:off x="5956300" y="3975100"/>
            <a:ext cx="139700" cy="22987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28DFA9-C9EF-064B-8F6C-3291F825BE31}"/>
              </a:ext>
            </a:extLst>
          </p:cNvPr>
          <p:cNvSpPr txBox="1"/>
          <p:nvPr/>
        </p:nvSpPr>
        <p:spPr>
          <a:xfrm>
            <a:off x="6273800" y="4939784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Forms of natural experiments</a:t>
            </a:r>
          </a:p>
        </p:txBody>
      </p:sp>
    </p:spTree>
    <p:extLst>
      <p:ext uri="{BB962C8B-B14F-4D97-AF65-F5344CB8AC3E}">
        <p14:creationId xmlns:p14="http://schemas.microsoft.com/office/powerpoint/2010/main" val="3420522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1EAB-35D8-7A40-950B-51DE15BCE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natural experiments can overcome confounding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DEF26-4B9A-B744-AD80-E54DA3142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145" y="1730376"/>
            <a:ext cx="10515600" cy="4892675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 Physician’s preference for ACE-I or other anti-hypertensive as an instrument.</a:t>
            </a:r>
          </a:p>
          <a:p>
            <a:r>
              <a:rPr lang="en-US" dirty="0"/>
              <a:t>The preference-COVID mortality association is a test of whether ACE-Is affect COVID mortality </a:t>
            </a:r>
          </a:p>
          <a:p>
            <a:pPr lvl="1"/>
            <a:endParaRPr lang="en-US" dirty="0"/>
          </a:p>
          <a:p>
            <a:r>
              <a:rPr lang="en-US" dirty="0"/>
              <a:t>This does not allow assumption free causal inference! The assumptions are just changed. </a:t>
            </a:r>
          </a:p>
          <a:p>
            <a:endParaRPr lang="en-US" dirty="0"/>
          </a:p>
        </p:txBody>
      </p:sp>
      <p:sp>
        <p:nvSpPr>
          <p:cNvPr id="4" name="Text Box 2">
            <a:extLst>
              <a:ext uri="{FF2B5EF4-FFF2-40B4-BE49-F238E27FC236}">
                <a16:creationId xmlns:a16="http://schemas.microsoft.com/office/drawing/2014/main" id="{DD0ADE0B-F505-8041-B8EB-2FD3B25F7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2814599"/>
            <a:ext cx="1944955" cy="83099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Prescribed ACE-Inhibitor</a:t>
            </a:r>
            <a:endParaRPr lang="en-GB" sz="2400" dirty="0"/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57B277E-8AB2-774E-B207-8AE6FF203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8955" y="2827299"/>
            <a:ext cx="1849634" cy="83099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COVID mortality</a:t>
            </a:r>
            <a:endParaRPr lang="en-GB" sz="24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07C5B5-7DF0-2145-BF10-A33226FC34A9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4802455" y="3230098"/>
            <a:ext cx="1206500" cy="1270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2">
            <a:extLst>
              <a:ext uri="{FF2B5EF4-FFF2-40B4-BE49-F238E27FC236}">
                <a16:creationId xmlns:a16="http://schemas.microsoft.com/office/drawing/2014/main" id="{32BFBA45-04B7-8943-866D-F32E11B46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2258" y="1826567"/>
            <a:ext cx="2126893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Age</a:t>
            </a:r>
            <a:endParaRPr lang="en-GB" sz="2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6103E4-A116-AC4D-AD71-6990E636C91F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 flipH="1">
            <a:off x="3829978" y="2288232"/>
            <a:ext cx="1575727" cy="52636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61B1C7-7181-1144-A219-4143667AFF09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5405705" y="2288232"/>
            <a:ext cx="1528067" cy="539067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2">
            <a:extLst>
              <a:ext uri="{FF2B5EF4-FFF2-40B4-BE49-F238E27FC236}">
                <a16:creationId xmlns:a16="http://schemas.microsoft.com/office/drawing/2014/main" id="{901BF4C4-3565-864D-B420-735C72B42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145" y="2827299"/>
            <a:ext cx="1944955" cy="120032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b="1" dirty="0"/>
              <a:t>Physician’s preference for ACE-I</a:t>
            </a:r>
            <a:endParaRPr lang="en-GB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7B4D7AD-B295-554D-A33F-A1CB7C3B6C83}"/>
              </a:ext>
            </a:extLst>
          </p:cNvPr>
          <p:cNvCxnSpPr>
            <a:endCxn id="4" idx="1"/>
          </p:cNvCxnSpPr>
          <p:nvPr/>
        </p:nvCxnSpPr>
        <p:spPr>
          <a:xfrm>
            <a:off x="2286000" y="3230097"/>
            <a:ext cx="57150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27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74A5-1334-4244-A3BE-2D7082787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variation for natural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F0405-2B3E-7742-A090-279AA400D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Geographic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Variation in treatment rates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Density of physicians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Distance</a:t>
            </a:r>
          </a:p>
          <a:p>
            <a:r>
              <a:rPr lang="en-US" dirty="0">
                <a:solidFill>
                  <a:srgbClr val="00B050"/>
                </a:solidFill>
              </a:rPr>
              <a:t>Facility of physician treatment rates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Prescribing preference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Facility treatment rates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Interactions of distance and treatment rate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Age of physician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Nursing home preference</a:t>
            </a:r>
          </a:p>
          <a:p>
            <a:r>
              <a:rPr lang="en-US" dirty="0">
                <a:solidFill>
                  <a:srgbClr val="00B050"/>
                </a:solidFill>
              </a:rPr>
              <a:t>Date/time</a:t>
            </a:r>
          </a:p>
          <a:p>
            <a:r>
              <a:rPr lang="en-US" dirty="0">
                <a:solidFill>
                  <a:srgbClr val="00B050"/>
                </a:solidFill>
              </a:rPr>
              <a:t>Policy reforms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Price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Patient morbidities </a:t>
            </a:r>
          </a:p>
          <a:p>
            <a:r>
              <a:rPr lang="en-US" dirty="0">
                <a:solidFill>
                  <a:srgbClr val="FF0000"/>
                </a:solidFill>
              </a:rPr>
              <a:t>Wealth of spouse</a:t>
            </a:r>
          </a:p>
          <a:p>
            <a:r>
              <a:rPr lang="en-US" dirty="0">
                <a:solidFill>
                  <a:srgbClr val="FF0000"/>
                </a:solidFill>
              </a:rPr>
              <a:t>Previous medical history</a:t>
            </a:r>
          </a:p>
          <a:p>
            <a:r>
              <a:rPr lang="en-US" dirty="0">
                <a:solidFill>
                  <a:srgbClr val="FF0000"/>
                </a:solidFill>
              </a:rPr>
              <a:t>Number of injuries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03E360-FDC9-DE42-8905-86378E4E0D8D}"/>
              </a:ext>
            </a:extLst>
          </p:cNvPr>
          <p:cNvSpPr txBox="1"/>
          <p:nvPr/>
        </p:nvSpPr>
        <p:spPr>
          <a:xfrm>
            <a:off x="1282700" y="6311900"/>
            <a:ext cx="942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effectLst/>
              </a:rPr>
              <a:t>Davies, Neil M, George Davey Smith, Frank Windmeijer, and Richard M Martin. 2013. “Issues in the Reporting and Conduct of Instrumental Variable Studies: A Systematic Review.” </a:t>
            </a:r>
            <a:r>
              <a:rPr lang="en-GB" sz="1000" i="1" dirty="0">
                <a:effectLst/>
              </a:rPr>
              <a:t>Epidemiology</a:t>
            </a:r>
            <a:r>
              <a:rPr lang="en-GB" sz="1000" dirty="0">
                <a:effectLst/>
              </a:rPr>
              <a:t> 24 (3): 363–69. </a:t>
            </a:r>
            <a:r>
              <a:rPr lang="en-GB" sz="1000" dirty="0">
                <a:effectLst/>
                <a:hlinkClick r:id="rId2"/>
              </a:rPr>
              <a:t>https://doi.org/10.1097/EDE.0b013e31828abafb</a:t>
            </a:r>
            <a:r>
              <a:rPr lang="en-GB" sz="1000" dirty="0">
                <a:effectLst/>
              </a:rPr>
              <a:t>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32229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8343F-BCD2-304F-B2C8-EE5C0542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in epidemiology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E111-C43D-C348-A0BC-FA995A6A1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Descriptive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incidence of a disease in the population?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Does the burden of disease differ within different groups?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Causal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1993 - Does vitamin E reduce the rate of cardiovascular disease?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2020 - Does hydroxychloroquine affect severity of COVID? 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Well conducted observational studies effective for descriptive stats</a:t>
            </a:r>
          </a:p>
          <a:p>
            <a:r>
              <a:rPr lang="en-US" dirty="0"/>
              <a:t>Are they any good for causal questions?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995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317FE-0CF6-044B-A924-DDDF3C01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798EB-1465-8D44-9F17-838819AB3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Confounding </a:t>
            </a:r>
          </a:p>
          <a:p>
            <a:r>
              <a:rPr lang="en-US" dirty="0"/>
              <a:t>Confounding by indication/frailty</a:t>
            </a:r>
          </a:p>
          <a:p>
            <a:r>
              <a:rPr lang="en-US" dirty="0"/>
              <a:t>Selection/collider bias</a:t>
            </a:r>
          </a:p>
          <a:p>
            <a:r>
              <a:rPr lang="en-US" dirty="0"/>
              <a:t>Immortal time bias</a:t>
            </a:r>
          </a:p>
          <a:p>
            <a:r>
              <a:rPr lang="en-US" dirty="0"/>
              <a:t>Publication bias</a:t>
            </a:r>
          </a:p>
          <a:p>
            <a:r>
              <a:rPr lang="en-US" dirty="0"/>
              <a:t>Small study bias</a:t>
            </a:r>
          </a:p>
          <a:p>
            <a:r>
              <a:rPr lang="en-US" dirty="0"/>
              <a:t>Ascertainment bias</a:t>
            </a:r>
          </a:p>
          <a:p>
            <a:pPr marL="0" indent="0">
              <a:buNone/>
            </a:pPr>
            <a:r>
              <a:rPr lang="en-US" dirty="0"/>
              <a:t>and many more – see https://</a:t>
            </a:r>
            <a:r>
              <a:rPr lang="en-US" dirty="0" err="1"/>
              <a:t>catalogofbias.org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114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3F086-DF9D-4640-942D-11CF93B8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6125C-AAC2-204C-9A02-1A59A7D2E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600" y="1381125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Simple simulations can be very informative</a:t>
            </a:r>
          </a:p>
          <a:p>
            <a:endParaRPr lang="en-US" dirty="0"/>
          </a:p>
          <a:p>
            <a:r>
              <a:rPr lang="en-US" dirty="0"/>
              <a:t>I have created two simulations on my GitHub here: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https://github.com/nmdavies/causal_inf_course/</a:t>
            </a: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reg_1_confounding.do – this simulates confounding and the important of measurement error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reg_2_selection_collider_bias.do – this simulates selection/collider bias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06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A0220-B7BE-1C48-A88F-B8B1AB37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08169-3FAA-4348-8A3E-1960A50D9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observational studies can provide unreliable evidence of causation</a:t>
            </a:r>
          </a:p>
          <a:p>
            <a:pPr lvl="1"/>
            <a:r>
              <a:rPr lang="en-US" dirty="0"/>
              <a:t>precisely wrong.</a:t>
            </a:r>
          </a:p>
          <a:p>
            <a:r>
              <a:rPr lang="en-US" dirty="0"/>
              <a:t>Methods for causal inference can help. </a:t>
            </a:r>
          </a:p>
          <a:p>
            <a:pPr lvl="1"/>
            <a:r>
              <a:rPr lang="en-US" dirty="0"/>
              <a:t>Weaker/more plausible assumptions</a:t>
            </a:r>
          </a:p>
          <a:p>
            <a:pPr lvl="1"/>
            <a:r>
              <a:rPr lang="en-US" dirty="0"/>
              <a:t>Often less precise – imprecisely right</a:t>
            </a:r>
          </a:p>
          <a:p>
            <a:r>
              <a:rPr lang="en-US" dirty="0"/>
              <a:t>Assumptions need to be spelt out</a:t>
            </a:r>
          </a:p>
          <a:p>
            <a:pPr lvl="1"/>
            <a:r>
              <a:rPr lang="en-US" dirty="0"/>
              <a:t>Often untestable </a:t>
            </a:r>
          </a:p>
          <a:p>
            <a:pPr lvl="1"/>
            <a:r>
              <a:rPr lang="en-US" dirty="0"/>
              <a:t>Possibly falsifiable</a:t>
            </a:r>
          </a:p>
        </p:txBody>
      </p:sp>
    </p:spTree>
    <p:extLst>
      <p:ext uri="{BB962C8B-B14F-4D97-AF65-F5344CB8AC3E}">
        <p14:creationId xmlns:p14="http://schemas.microsoft.com/office/powerpoint/2010/main" val="3292838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10C42-72E3-8C43-A643-33B433FC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76CBA-006E-6147-B28B-263C10FBC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8075"/>
          </a:xfrm>
        </p:spPr>
        <p:txBody>
          <a:bodyPr>
            <a:normAutofit fontScale="92500" lnSpcReduction="10000"/>
          </a:bodyPr>
          <a:lstStyle/>
          <a:p>
            <a:r>
              <a:rPr lang="en-GB" sz="1200" dirty="0">
                <a:effectLst/>
              </a:rPr>
              <a:t>Rubin, Donald B. 1974. “Estimating Causal Effects of Treatments in Randomized and Nonrandomized Studies.” </a:t>
            </a:r>
            <a:r>
              <a:rPr lang="en-GB" sz="1200" i="1" dirty="0">
                <a:effectLst/>
              </a:rPr>
              <a:t>Journal of Educational Psychology</a:t>
            </a:r>
            <a:r>
              <a:rPr lang="en-GB" sz="1200" dirty="0">
                <a:effectLst/>
              </a:rPr>
              <a:t> 66 (5): 688–701. </a:t>
            </a:r>
            <a:r>
              <a:rPr lang="en-GB" sz="1200" dirty="0">
                <a:effectLst/>
                <a:hlinkClick r:id="rId2"/>
              </a:rPr>
              <a:t>https://doi.org/10.1037/h0037350</a:t>
            </a:r>
            <a:r>
              <a:rPr lang="en-GB" sz="1200" dirty="0">
                <a:effectLst/>
              </a:rPr>
              <a:t>.</a:t>
            </a:r>
          </a:p>
          <a:p>
            <a:r>
              <a:rPr lang="en-GB" sz="1200" dirty="0">
                <a:effectLst/>
              </a:rPr>
              <a:t>Lawlor, Debbie A., Kate Tilling, and George Davey Smith. 2016. “Triangulation in Aetiological Epidemiology.” </a:t>
            </a:r>
            <a:r>
              <a:rPr lang="en-GB" sz="1200" i="1" dirty="0">
                <a:effectLst/>
              </a:rPr>
              <a:t>International Journal of Epidemiology</a:t>
            </a:r>
            <a:r>
              <a:rPr lang="en-GB" sz="1200" dirty="0">
                <a:effectLst/>
              </a:rPr>
              <a:t> 45 (6): 1866–86. </a:t>
            </a:r>
            <a:r>
              <a:rPr lang="en-GB" sz="1200" dirty="0">
                <a:effectLst/>
                <a:hlinkClick r:id="rId3"/>
              </a:rPr>
              <a:t>https://doi.org/10.1093/ije/dyw314</a:t>
            </a:r>
            <a:r>
              <a:rPr lang="en-GB" sz="1200" dirty="0">
                <a:effectLst/>
              </a:rPr>
              <a:t>.</a:t>
            </a:r>
          </a:p>
          <a:p>
            <a:r>
              <a:rPr lang="en-GB" sz="1200" dirty="0" err="1">
                <a:effectLst/>
              </a:rPr>
              <a:t>Stampfer</a:t>
            </a:r>
            <a:r>
              <a:rPr lang="en-GB" sz="1200" dirty="0">
                <a:effectLst/>
              </a:rPr>
              <a:t>, M. J., C. H. </a:t>
            </a:r>
            <a:r>
              <a:rPr lang="en-GB" sz="1200" dirty="0" err="1">
                <a:effectLst/>
              </a:rPr>
              <a:t>Hennekens</a:t>
            </a:r>
            <a:r>
              <a:rPr lang="en-GB" sz="1200" dirty="0">
                <a:effectLst/>
              </a:rPr>
              <a:t>, J. E. Manson, G. A. Colditz, B. Rosner, and W. C. Willett. 1993. “Vitamin E Consumption and the Risk of Coronary Disease in Women.” </a:t>
            </a:r>
            <a:r>
              <a:rPr lang="en-GB" sz="1200" i="1" dirty="0">
                <a:effectLst/>
              </a:rPr>
              <a:t>The New England Journal of Medicine</a:t>
            </a:r>
            <a:r>
              <a:rPr lang="en-GB" sz="1200" dirty="0">
                <a:effectLst/>
              </a:rPr>
              <a:t> 328 (20): 1444–49. </a:t>
            </a:r>
            <a:r>
              <a:rPr lang="en-GB" sz="1200" dirty="0">
                <a:effectLst/>
                <a:hlinkClick r:id="rId4"/>
              </a:rPr>
              <a:t>https://doi.org/10.1056/NEJM199305203282003</a:t>
            </a:r>
            <a:r>
              <a:rPr lang="en-GB" sz="1200" dirty="0">
                <a:effectLst/>
              </a:rPr>
              <a:t>.</a:t>
            </a:r>
          </a:p>
          <a:p>
            <a:r>
              <a:rPr lang="en-GB" sz="1200" dirty="0">
                <a:effectLst/>
              </a:rPr>
              <a:t>Davey Smith, George, Michael V. Holmes, Neil M. Davies, and Shah Ebrahim. 2020. “Mendel’s Laws, Mendelian Randomization and Causal Inference in Observational Data: Substantive and Nomenclatural Issues.” </a:t>
            </a:r>
            <a:r>
              <a:rPr lang="en-GB" sz="1200" i="1" dirty="0">
                <a:effectLst/>
              </a:rPr>
              <a:t>European Journal of Epidemiology</a:t>
            </a:r>
            <a:r>
              <a:rPr lang="en-GB" sz="1200" dirty="0">
                <a:effectLst/>
              </a:rPr>
              <a:t> 35 (2): 99–111. </a:t>
            </a:r>
            <a:r>
              <a:rPr lang="en-GB" sz="1200" dirty="0">
                <a:effectLst/>
                <a:hlinkClick r:id="rId5"/>
              </a:rPr>
              <a:t>https://doi.org/10.1007/s10654-020-00622-7</a:t>
            </a:r>
            <a:r>
              <a:rPr lang="en-GB" sz="1200" dirty="0">
                <a:effectLst/>
              </a:rPr>
              <a:t>.</a:t>
            </a:r>
          </a:p>
          <a:p>
            <a:r>
              <a:rPr lang="en-GB" sz="1200" dirty="0">
                <a:effectLst/>
              </a:rPr>
              <a:t>Eidelman, Rachel S., Danielle </a:t>
            </a:r>
            <a:r>
              <a:rPr lang="en-GB" sz="1200" dirty="0" err="1">
                <a:effectLst/>
              </a:rPr>
              <a:t>Hollar</a:t>
            </a:r>
            <a:r>
              <a:rPr lang="en-GB" sz="1200" dirty="0">
                <a:effectLst/>
              </a:rPr>
              <a:t>, Patricia R. Hebert, </a:t>
            </a:r>
            <a:r>
              <a:rPr lang="en-GB" sz="1200" dirty="0" err="1">
                <a:effectLst/>
              </a:rPr>
              <a:t>Gervasio</a:t>
            </a:r>
            <a:r>
              <a:rPr lang="en-GB" sz="1200" dirty="0">
                <a:effectLst/>
              </a:rPr>
              <a:t> A. Lamas, and Charles H. </a:t>
            </a:r>
            <a:r>
              <a:rPr lang="en-GB" sz="1200" dirty="0" err="1">
                <a:effectLst/>
              </a:rPr>
              <a:t>Hennekens</a:t>
            </a:r>
            <a:r>
              <a:rPr lang="en-GB" sz="1200" dirty="0">
                <a:effectLst/>
              </a:rPr>
              <a:t>. 2004. “Randomized Trials of Vitamin E in the Treatment and Prevention of Cardiovascular Disease.” </a:t>
            </a:r>
            <a:r>
              <a:rPr lang="en-GB" sz="1200" i="1" dirty="0">
                <a:effectLst/>
              </a:rPr>
              <a:t>Archives of Internal Medicine</a:t>
            </a:r>
            <a:r>
              <a:rPr lang="en-GB" sz="1200" dirty="0">
                <a:effectLst/>
              </a:rPr>
              <a:t> 164 (14): 1552. </a:t>
            </a:r>
            <a:r>
              <a:rPr lang="en-GB" sz="1200" dirty="0">
                <a:effectLst/>
                <a:hlinkClick r:id="rId6"/>
              </a:rPr>
              <a:t>https://doi.org/10.1001/archinte.164.14.1552</a:t>
            </a:r>
            <a:r>
              <a:rPr lang="en-GB" sz="1200" dirty="0">
                <a:effectLst/>
              </a:rPr>
              <a:t>.</a:t>
            </a:r>
          </a:p>
          <a:p>
            <a:r>
              <a:rPr lang="en-GB" sz="1200" dirty="0">
                <a:effectLst/>
              </a:rPr>
              <a:t>Lawlor, Debbie A., Kate Tilling, and George Davey Smith. 2016. “Triangulation in Aetiological Epidemiology.” </a:t>
            </a:r>
            <a:r>
              <a:rPr lang="en-GB" sz="1200" i="1" dirty="0">
                <a:effectLst/>
              </a:rPr>
              <a:t>International Journal of Epidemiology</a:t>
            </a:r>
            <a:r>
              <a:rPr lang="en-GB" sz="1200" dirty="0">
                <a:effectLst/>
              </a:rPr>
              <a:t> 45 (6): 1866–86. </a:t>
            </a:r>
            <a:r>
              <a:rPr lang="en-GB" sz="1200" dirty="0">
                <a:effectLst/>
                <a:hlinkClick r:id="rId3"/>
              </a:rPr>
              <a:t>https://doi.org/10.1093/ije/dyw314</a:t>
            </a:r>
            <a:r>
              <a:rPr lang="en-GB" sz="1200" dirty="0">
                <a:effectLst/>
              </a:rPr>
              <a:t>.</a:t>
            </a:r>
          </a:p>
          <a:p>
            <a:r>
              <a:rPr lang="en-GB" sz="1200" dirty="0">
                <a:effectLst/>
              </a:rPr>
              <a:t>Davies, Neil M, George Davey Smith, Frank Windmeijer, and Richard M Martin. 2013. “Issues in the Reporting and Conduct of Instrumental Variable Studies: A Systematic Review.” </a:t>
            </a:r>
            <a:r>
              <a:rPr lang="en-GB" sz="1200" i="1" dirty="0">
                <a:effectLst/>
              </a:rPr>
              <a:t>Epidemiology</a:t>
            </a:r>
            <a:r>
              <a:rPr lang="en-GB" sz="1200" dirty="0">
                <a:effectLst/>
              </a:rPr>
              <a:t> 24 (3): 363–69. </a:t>
            </a:r>
            <a:r>
              <a:rPr lang="en-GB" sz="1200" dirty="0">
                <a:effectLst/>
                <a:hlinkClick r:id="rId7"/>
              </a:rPr>
              <a:t>https://doi.org/10.1097/EDE.0b013e31828abafb</a:t>
            </a:r>
            <a:r>
              <a:rPr lang="en-GB" sz="1200" dirty="0">
                <a:effectLst/>
              </a:rPr>
              <a:t>.</a:t>
            </a:r>
          </a:p>
          <a:p>
            <a:r>
              <a:rPr lang="en-GB" sz="1200" dirty="0">
                <a:effectLst/>
              </a:rPr>
              <a:t>Hernán, Miguel A., and James M. Robins. 2016. “Using Big Data to Emulate a Target Trial When a Randomized Trial Is Not Available: Table 1.” </a:t>
            </a:r>
            <a:r>
              <a:rPr lang="en-GB" sz="1200" i="1" dirty="0">
                <a:effectLst/>
              </a:rPr>
              <a:t>American Journal of Epidemiology</a:t>
            </a:r>
            <a:r>
              <a:rPr lang="en-GB" sz="1200" dirty="0">
                <a:effectLst/>
              </a:rPr>
              <a:t> 183 (8): 758–64. </a:t>
            </a:r>
            <a:r>
              <a:rPr lang="en-GB" sz="1200" dirty="0">
                <a:effectLst/>
                <a:hlinkClick r:id="rId8"/>
              </a:rPr>
              <a:t>https://doi.org/10.1093/aje/kwv254</a:t>
            </a:r>
            <a:r>
              <a:rPr lang="en-GB" sz="1200" dirty="0">
                <a:effectLst/>
              </a:rPr>
              <a:t>.</a:t>
            </a:r>
          </a:p>
          <a:p>
            <a:r>
              <a:rPr lang="en-GB" sz="1200" dirty="0">
                <a:effectLst/>
              </a:rPr>
              <a:t>Suissa, S. 2008. “Immortal Time Bias in Pharmacoepidemiology.” </a:t>
            </a:r>
            <a:r>
              <a:rPr lang="en-GB" sz="1200" i="1" dirty="0">
                <a:effectLst/>
              </a:rPr>
              <a:t>American Journal of Epidemiology</a:t>
            </a:r>
            <a:r>
              <a:rPr lang="en-GB" sz="1200" dirty="0">
                <a:effectLst/>
              </a:rPr>
              <a:t> 167 (4): 492–99.</a:t>
            </a:r>
          </a:p>
          <a:p>
            <a:r>
              <a:rPr lang="en-GB" sz="1200" dirty="0"/>
              <a:t>Catalogue of Bias Collaboration. Lee H, Nunan D. </a:t>
            </a:r>
            <a:r>
              <a:rPr lang="en-GB" sz="1200" b="1" dirty="0"/>
              <a:t>Immortal time bias</a:t>
            </a:r>
            <a:r>
              <a:rPr lang="en-GB" sz="1200" dirty="0"/>
              <a:t>. In: Catalogue of Bias 2020. </a:t>
            </a:r>
            <a:r>
              <a:rPr lang="en-GB" sz="1200" dirty="0">
                <a:hlinkClick r:id="rId9"/>
              </a:rPr>
              <a:t>https://catalogofbias.org/biases/immortaltimebias/</a:t>
            </a:r>
            <a:endParaRPr lang="en-GB" sz="1200" dirty="0"/>
          </a:p>
          <a:p>
            <a:r>
              <a:rPr lang="en-GB" sz="1200" dirty="0">
                <a:effectLst/>
              </a:rPr>
              <a:t>Griffith, Gareth, Tim T Morris, Matt Tudball, Annie Herbert, Giulia </a:t>
            </a:r>
            <a:r>
              <a:rPr lang="en-GB" sz="1200" dirty="0" err="1">
                <a:effectLst/>
              </a:rPr>
              <a:t>Mancano</a:t>
            </a:r>
            <a:r>
              <a:rPr lang="en-GB" sz="1200" dirty="0">
                <a:effectLst/>
              </a:rPr>
              <a:t>, Lindsey Pike, Gemma C Sharp, et al. 2020. “Collider Bias Undermines Our Understanding of COVID-19 Disease Risk and Severity.” Preprint. Epidemiology. </a:t>
            </a:r>
            <a:r>
              <a:rPr lang="en-GB" sz="1200" dirty="0">
                <a:effectLst/>
                <a:hlinkClick r:id="rId10"/>
              </a:rPr>
              <a:t>https://doi.org/10.1101/2020.05.04.20090506</a:t>
            </a:r>
            <a:r>
              <a:rPr lang="en-GB" sz="1200" dirty="0">
                <a:effectLst/>
              </a:rPr>
              <a:t>.</a:t>
            </a:r>
          </a:p>
          <a:p>
            <a:r>
              <a:rPr lang="en-GB" sz="1200" dirty="0">
                <a:effectLst/>
              </a:rPr>
              <a:t>Hernán, MA, and JM Robins. 2020. </a:t>
            </a:r>
            <a:r>
              <a:rPr lang="en-GB" sz="1200" i="1" dirty="0">
                <a:effectLst/>
              </a:rPr>
              <a:t>Causal Inference</a:t>
            </a:r>
            <a:r>
              <a:rPr lang="en-GB" sz="1200" dirty="0">
                <a:effectLst/>
              </a:rPr>
              <a:t>. Boca Raton: Chapman &amp; Hall/CRC, forthcoming.</a:t>
            </a:r>
          </a:p>
          <a:p>
            <a:r>
              <a:rPr lang="en-GB" sz="1200" dirty="0">
                <a:effectLst/>
              </a:rPr>
              <a:t>Imbens, Guido, and Donald B. Rubin. 2015. </a:t>
            </a:r>
            <a:r>
              <a:rPr lang="en-GB" sz="1200" i="1" dirty="0">
                <a:effectLst/>
              </a:rPr>
              <a:t>Causal Inference for Statistics, Social, and Biomedical Sciences: An Introduction</a:t>
            </a:r>
            <a:r>
              <a:rPr lang="en-GB" sz="1200" dirty="0">
                <a:effectLst/>
              </a:rPr>
              <a:t>. New York: Cambridge University Press.</a:t>
            </a:r>
          </a:p>
          <a:p>
            <a:r>
              <a:rPr lang="en-GB" sz="1200" dirty="0">
                <a:effectLst/>
              </a:rPr>
              <a:t>Pearl, Judea. 2000. </a:t>
            </a:r>
            <a:r>
              <a:rPr lang="en-GB" sz="1200" i="1" dirty="0">
                <a:effectLst/>
              </a:rPr>
              <a:t>Causality: Models, Reasoning, and Inference</a:t>
            </a:r>
            <a:r>
              <a:rPr lang="en-GB" sz="1200" dirty="0">
                <a:effectLst/>
              </a:rPr>
              <a:t>. Cambridge, U.K. ; New York: Cambridge University Press.</a:t>
            </a:r>
          </a:p>
          <a:p>
            <a:endParaRPr lang="en-US" sz="1200" dirty="0"/>
          </a:p>
          <a:p>
            <a:endParaRPr lang="en-GB" sz="1200" dirty="0">
              <a:effectLst/>
            </a:endParaRPr>
          </a:p>
          <a:p>
            <a:endParaRPr lang="en-GB" sz="1200" dirty="0">
              <a:effectLst/>
            </a:endParaRPr>
          </a:p>
          <a:p>
            <a:endParaRPr lang="en-GB" sz="1200" dirty="0">
              <a:effectLst/>
            </a:endParaRPr>
          </a:p>
          <a:p>
            <a:endParaRPr lang="en-GB" sz="1200" dirty="0">
              <a:effectLst/>
            </a:endParaRPr>
          </a:p>
          <a:p>
            <a:endParaRPr lang="en-US" sz="1200" dirty="0"/>
          </a:p>
          <a:p>
            <a:endParaRPr lang="en-GB" sz="1200" dirty="0">
              <a:effectLst/>
            </a:endParaRPr>
          </a:p>
          <a:p>
            <a:endParaRPr lang="en-GB" sz="1200" dirty="0">
              <a:effectLst/>
            </a:endParaRPr>
          </a:p>
          <a:p>
            <a:endParaRPr lang="en-GB" sz="1200" dirty="0">
              <a:effectLst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698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AF4B-EDAE-5446-9D95-1A17F978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7BE6A-54A4-0F41-8E97-5D0F0C41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22800" cy="4244975"/>
          </a:xfrm>
        </p:spPr>
        <p:txBody>
          <a:bodyPr>
            <a:normAutofit/>
          </a:bodyPr>
          <a:lstStyle/>
          <a:p>
            <a:r>
              <a:rPr lang="en-US" dirty="0"/>
              <a:t>Does taking vitamin E reduce risk of cardiovascular disease? </a:t>
            </a:r>
          </a:p>
          <a:p>
            <a:r>
              <a:rPr lang="en-US" dirty="0"/>
              <a:t>Observational study: negative association</a:t>
            </a:r>
          </a:p>
          <a:p>
            <a:endParaRPr lang="en-US" dirty="0"/>
          </a:p>
          <a:p>
            <a:r>
              <a:rPr lang="en-US" dirty="0"/>
              <a:t>RR=0.59 95%CI: 0.38 to 0.91</a:t>
            </a:r>
          </a:p>
          <a:p>
            <a:endParaRPr lang="en-US" dirty="0"/>
          </a:p>
          <a:p>
            <a:r>
              <a:rPr lang="en-US" dirty="0"/>
              <a:t>Vit E helps!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893F605-27BF-A149-BC01-BEBC76C4A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672" y="0"/>
            <a:ext cx="5447128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1FC0A1-9DF1-B646-A89E-D07803F5E5CB}"/>
              </a:ext>
            </a:extLst>
          </p:cNvPr>
          <p:cNvSpPr txBox="1"/>
          <p:nvPr/>
        </p:nvSpPr>
        <p:spPr>
          <a:xfrm>
            <a:off x="392528" y="5996226"/>
            <a:ext cx="49007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err="1">
                <a:effectLst/>
              </a:rPr>
              <a:t>Stampfer</a:t>
            </a:r>
            <a:r>
              <a:rPr lang="en-GB" sz="1000" dirty="0">
                <a:effectLst/>
              </a:rPr>
              <a:t>, M. J., C. H. </a:t>
            </a:r>
            <a:r>
              <a:rPr lang="en-GB" sz="1000" dirty="0" err="1">
                <a:effectLst/>
              </a:rPr>
              <a:t>Hennekens</a:t>
            </a:r>
            <a:r>
              <a:rPr lang="en-GB" sz="1000" dirty="0">
                <a:effectLst/>
              </a:rPr>
              <a:t>, J. E. Manson, G. A. Colditz, B. Rosner, and W. C. Willett. 1993. “Vitamin E Consumption and the Risk of Coronary Disease in Women.” </a:t>
            </a:r>
            <a:r>
              <a:rPr lang="en-GB" sz="1000" i="1" dirty="0">
                <a:effectLst/>
              </a:rPr>
              <a:t>The New England Journal of Medicine</a:t>
            </a:r>
            <a:r>
              <a:rPr lang="en-GB" sz="1000" dirty="0">
                <a:effectLst/>
              </a:rPr>
              <a:t> 328 (20): 1444–49. </a:t>
            </a:r>
            <a:r>
              <a:rPr lang="en-GB" sz="1000" dirty="0">
                <a:effectLst/>
                <a:hlinkClick r:id="rId3"/>
              </a:rPr>
              <a:t>https://doi.org/10.1056/NEJM199305203282003</a:t>
            </a:r>
            <a:r>
              <a:rPr lang="en-GB" sz="1000" dirty="0">
                <a:effectLst/>
              </a:rPr>
              <a:t>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75049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B0ECE-F10D-4F4C-832D-0C827AFB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5DA7E2F-EF96-984F-8E2C-1185DD35C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0723" y="0"/>
            <a:ext cx="6019900" cy="6577012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83945-B046-324D-A779-F6286DB6ECA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22800" cy="4244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Does taking vitamin E reduce risk of cardiovascular disease? </a:t>
            </a:r>
          </a:p>
          <a:p>
            <a:r>
              <a:rPr lang="en-US" dirty="0"/>
              <a:t>Meta-analysis of RCTs: no evidence of an effect</a:t>
            </a:r>
          </a:p>
          <a:p>
            <a:endParaRPr lang="en-US" dirty="0"/>
          </a:p>
          <a:p>
            <a:r>
              <a:rPr lang="en-US" dirty="0"/>
              <a:t>OR=0.98 95%CI: 0.94 to 1.03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15DAF-E288-A443-8193-71CC58A9E26F}"/>
              </a:ext>
            </a:extLst>
          </p:cNvPr>
          <p:cNvSpPr txBox="1"/>
          <p:nvPr/>
        </p:nvSpPr>
        <p:spPr>
          <a:xfrm>
            <a:off x="838200" y="5774650"/>
            <a:ext cx="47110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effectLst/>
              </a:rPr>
              <a:t>Eidelman, Rachel S., Danielle </a:t>
            </a:r>
            <a:r>
              <a:rPr lang="en-GB" sz="1000" dirty="0" err="1">
                <a:effectLst/>
              </a:rPr>
              <a:t>Hollar</a:t>
            </a:r>
            <a:r>
              <a:rPr lang="en-GB" sz="1000" dirty="0">
                <a:effectLst/>
              </a:rPr>
              <a:t>, Patricia R. Hebert, </a:t>
            </a:r>
            <a:r>
              <a:rPr lang="en-GB" sz="1000" dirty="0" err="1">
                <a:effectLst/>
              </a:rPr>
              <a:t>Gervasio</a:t>
            </a:r>
            <a:r>
              <a:rPr lang="en-GB" sz="1000" dirty="0">
                <a:effectLst/>
              </a:rPr>
              <a:t> A. Lamas, and Charles H. </a:t>
            </a:r>
            <a:r>
              <a:rPr lang="en-GB" sz="1000" dirty="0" err="1">
                <a:effectLst/>
              </a:rPr>
              <a:t>Hennekens</a:t>
            </a:r>
            <a:r>
              <a:rPr lang="en-GB" sz="1000" dirty="0">
                <a:effectLst/>
              </a:rPr>
              <a:t>. 2004. “Randomized Trials of Vitamin E in the Treatment and Prevention of Cardiovascular Disease.” </a:t>
            </a:r>
            <a:r>
              <a:rPr lang="en-GB" sz="1000" i="1" dirty="0">
                <a:effectLst/>
              </a:rPr>
              <a:t>Archives of Internal Medicine</a:t>
            </a:r>
            <a:r>
              <a:rPr lang="en-GB" sz="1000" dirty="0">
                <a:effectLst/>
              </a:rPr>
              <a:t> 164 (14): 1552. </a:t>
            </a:r>
            <a:r>
              <a:rPr lang="en-GB" sz="1000" dirty="0">
                <a:effectLst/>
                <a:hlinkClick r:id="rId3"/>
              </a:rPr>
              <a:t>https://doi.org/10.1001/archinte.164.14.1552</a:t>
            </a:r>
            <a:r>
              <a:rPr lang="en-GB" sz="1000" dirty="0">
                <a:effectLst/>
              </a:rPr>
              <a:t>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69526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7D1C-F352-1C4E-B6F7-36229615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EBBABED6-F591-284E-99DD-FD026A102F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586" y="682625"/>
            <a:ext cx="7022414" cy="55968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355CE1-A615-324B-AF72-360065426F7A}"/>
              </a:ext>
            </a:extLst>
          </p:cNvPr>
          <p:cNvSpPr txBox="1"/>
          <p:nvPr/>
        </p:nvSpPr>
        <p:spPr>
          <a:xfrm>
            <a:off x="5295900" y="6096000"/>
            <a:ext cx="668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effectLst/>
              </a:rPr>
              <a:t>Davey Smith, George, Michael V. Holmes, Neil M. Davies, and Shah Ebrahim. 2020. “Mendel’s Laws, Mendelian Randomization and Causal Inference in Observational Data: Substantive and Nomenclatural Issues.” </a:t>
            </a:r>
            <a:r>
              <a:rPr lang="en-GB" sz="1000" i="1" dirty="0">
                <a:effectLst/>
              </a:rPr>
              <a:t>European Journal of Epidemiology</a:t>
            </a:r>
            <a:r>
              <a:rPr lang="en-GB" sz="1000" dirty="0">
                <a:effectLst/>
              </a:rPr>
              <a:t> 35 (2): 99–111. </a:t>
            </a:r>
            <a:r>
              <a:rPr lang="en-GB" sz="1000" dirty="0">
                <a:effectLst/>
                <a:hlinkClick r:id="rId3"/>
              </a:rPr>
              <a:t>https://doi.org/10.1007/s10654-020-00622-7</a:t>
            </a:r>
            <a:r>
              <a:rPr lang="en-GB" sz="1000" dirty="0">
                <a:effectLst/>
              </a:rPr>
              <a:t>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1974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D9C9-83B3-D448-829C-D38AD0D0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42" y="49125"/>
            <a:ext cx="10515600" cy="1325563"/>
          </a:xfrm>
        </p:spPr>
        <p:txBody>
          <a:bodyPr/>
          <a:lstStyle/>
          <a:p>
            <a:r>
              <a:rPr lang="en-US" dirty="0"/>
              <a:t>Causal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2041B-E76B-1644-8A10-D85A8DD36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41" y="1374687"/>
            <a:ext cx="4705449" cy="5434187"/>
          </a:xfrm>
        </p:spPr>
        <p:txBody>
          <a:bodyPr>
            <a:normAutofit/>
          </a:bodyPr>
          <a:lstStyle/>
          <a:p>
            <a:r>
              <a:rPr lang="en-US" dirty="0"/>
              <a:t>Does hydroxychloroquine reduce rates of mortality for patients admitted to hospital with COVID?</a:t>
            </a:r>
          </a:p>
          <a:p>
            <a:endParaRPr lang="en-US" dirty="0"/>
          </a:p>
          <a:p>
            <a:r>
              <a:rPr lang="en-US" dirty="0"/>
              <a:t>Observational study: negative association</a:t>
            </a:r>
          </a:p>
          <a:p>
            <a:r>
              <a:rPr lang="en-US" dirty="0"/>
              <a:t>HR=0.34 95%CI: 0.25 to 0.46</a:t>
            </a:r>
          </a:p>
          <a:p>
            <a:endParaRPr lang="en-US" dirty="0"/>
          </a:p>
          <a:p>
            <a:r>
              <a:rPr lang="en-US" dirty="0"/>
              <a:t>Hydroxychloroquine helps!</a:t>
            </a:r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4FEDD74-710D-564D-B854-E003989D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191" y="0"/>
            <a:ext cx="7349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6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D9C9-83B3-D448-829C-D38AD0D0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42" y="49125"/>
            <a:ext cx="10515600" cy="1325563"/>
          </a:xfrm>
        </p:spPr>
        <p:txBody>
          <a:bodyPr/>
          <a:lstStyle/>
          <a:p>
            <a:r>
              <a:rPr lang="en-US" dirty="0"/>
              <a:t>Causal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2041B-E76B-1644-8A10-D85A8DD36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41" y="1374687"/>
            <a:ext cx="4705449" cy="5434187"/>
          </a:xfrm>
        </p:spPr>
        <p:txBody>
          <a:bodyPr>
            <a:normAutofit/>
          </a:bodyPr>
          <a:lstStyle/>
          <a:p>
            <a:r>
              <a:rPr lang="en-US" dirty="0"/>
              <a:t>Does hydroxychloroquine reduce rates of mortality for patients admitted to hospital with COVID?</a:t>
            </a:r>
          </a:p>
          <a:p>
            <a:endParaRPr lang="en-US" dirty="0"/>
          </a:p>
          <a:p>
            <a:r>
              <a:rPr lang="en-US" dirty="0"/>
              <a:t>Observational study: negative association</a:t>
            </a:r>
          </a:p>
          <a:p>
            <a:endParaRPr lang="en-US" dirty="0"/>
          </a:p>
          <a:p>
            <a:r>
              <a:rPr lang="en-US" dirty="0"/>
              <a:t>HR=0.34 95%CI: 0.25 to 0.46</a:t>
            </a:r>
          </a:p>
          <a:p>
            <a:endParaRPr lang="en-US" dirty="0"/>
          </a:p>
          <a:p>
            <a:r>
              <a:rPr lang="en-US" dirty="0"/>
              <a:t>Hydroxychloroquine helps!</a:t>
            </a:r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4FEDD74-710D-564D-B854-E003989D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191" y="0"/>
            <a:ext cx="7349809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DE0867-978D-CE43-B92B-4B17652BA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160" y="0"/>
            <a:ext cx="7781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4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BD89-99E9-C742-B758-989C12612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E2A1113-6C8C-4843-A77F-28D3C5460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7677" y="492885"/>
            <a:ext cx="7155491" cy="6135015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8EF769-2192-EB40-8C00-083E524CA6F4}"/>
              </a:ext>
            </a:extLst>
          </p:cNvPr>
          <p:cNvSpPr txBox="1">
            <a:spLocks/>
          </p:cNvSpPr>
          <p:nvPr/>
        </p:nvSpPr>
        <p:spPr>
          <a:xfrm>
            <a:off x="299580" y="1690688"/>
            <a:ext cx="44352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Does hydroxychloroquine reduce rates of mortality for patients admitted to hospital with COVID?</a:t>
            </a:r>
          </a:p>
          <a:p>
            <a:endParaRPr lang="en-US" dirty="0"/>
          </a:p>
          <a:p>
            <a:r>
              <a:rPr lang="en-US" dirty="0"/>
              <a:t>RCT:</a:t>
            </a:r>
          </a:p>
          <a:p>
            <a:r>
              <a:rPr lang="en-US" dirty="0"/>
              <a:t>RR=1.09 95%CI:0.96 to 1.23</a:t>
            </a:r>
          </a:p>
          <a:p>
            <a:endParaRPr lang="en-US" dirty="0"/>
          </a:p>
          <a:p>
            <a:r>
              <a:rPr lang="en-US" dirty="0"/>
              <a:t>Hydroxychloroquine is unlikely to help treat COVID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05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2256</TotalTime>
  <Words>2504</Words>
  <Application>Microsoft Macintosh PowerPoint</Application>
  <PresentationFormat>Widescreen</PresentationFormat>
  <Paragraphs>358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Causal inference: an introduction </vt:lpstr>
      <vt:lpstr>Overview</vt:lpstr>
      <vt:lpstr>Questions in epidemiology </vt:lpstr>
      <vt:lpstr>PowerPoint Presentation</vt:lpstr>
      <vt:lpstr>PowerPoint Presentation</vt:lpstr>
      <vt:lpstr>PowerPoint Presentation</vt:lpstr>
      <vt:lpstr>Causal questions</vt:lpstr>
      <vt:lpstr>Causal questions</vt:lpstr>
      <vt:lpstr>PowerPoint Presentation</vt:lpstr>
      <vt:lpstr>PowerPoint Presentation</vt:lpstr>
      <vt:lpstr>Why use causal inference methods?</vt:lpstr>
      <vt:lpstr>The potential outcomes framework</vt:lpstr>
      <vt:lpstr>Hypothetical potential outcomes:</vt:lpstr>
      <vt:lpstr>Observed data:</vt:lpstr>
      <vt:lpstr>Directed acyclic graphs (DAGs)</vt:lpstr>
      <vt:lpstr>Strengths and limitations of DAGs</vt:lpstr>
      <vt:lpstr>Confounding bias</vt:lpstr>
      <vt:lpstr>An example of confounding</vt:lpstr>
      <vt:lpstr>Selection/collider bias</vt:lpstr>
      <vt:lpstr>Two examples of collider bias</vt:lpstr>
      <vt:lpstr>PowerPoint Presentation</vt:lpstr>
      <vt:lpstr>Immortal time bias</vt:lpstr>
      <vt:lpstr>Target trial approach</vt:lpstr>
      <vt:lpstr>Target trial approach</vt:lpstr>
      <vt:lpstr>Target trial approach</vt:lpstr>
      <vt:lpstr>Triangulation</vt:lpstr>
      <vt:lpstr>Causal inference methods</vt:lpstr>
      <vt:lpstr>How natural experiments can overcome confounding</vt:lpstr>
      <vt:lpstr>Sources of variation for natural experiments</vt:lpstr>
      <vt:lpstr>Sources of bias</vt:lpstr>
      <vt:lpstr>Simulations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causal inference  </dc:title>
  <dc:creator>Neil Davies</dc:creator>
  <cp:lastModifiedBy>Neil Davies</cp:lastModifiedBy>
  <cp:revision>39</cp:revision>
  <dcterms:created xsi:type="dcterms:W3CDTF">2020-09-30T19:35:34Z</dcterms:created>
  <dcterms:modified xsi:type="dcterms:W3CDTF">2020-10-02T09:12:32Z</dcterms:modified>
</cp:coreProperties>
</file>